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47" r:id="rId2"/>
    <p:sldId id="433" r:id="rId3"/>
    <p:sldId id="458" r:id="rId4"/>
    <p:sldId id="430" r:id="rId5"/>
    <p:sldId id="452" r:id="rId6"/>
    <p:sldId id="460" r:id="rId7"/>
    <p:sldId id="461" r:id="rId8"/>
    <p:sldId id="454" r:id="rId9"/>
    <p:sldId id="456" r:id="rId10"/>
    <p:sldId id="455" r:id="rId11"/>
    <p:sldId id="466" r:id="rId12"/>
    <p:sldId id="465" r:id="rId13"/>
    <p:sldId id="462" r:id="rId14"/>
    <p:sldId id="372" r:id="rId15"/>
    <p:sldId id="435" r:id="rId16"/>
    <p:sldId id="443" r:id="rId17"/>
    <p:sldId id="445" r:id="rId18"/>
    <p:sldId id="464" r:id="rId19"/>
    <p:sldId id="370" r:id="rId20"/>
    <p:sldId id="408" r:id="rId21"/>
    <p:sldId id="409" r:id="rId22"/>
    <p:sldId id="405" r:id="rId23"/>
    <p:sldId id="406" r:id="rId24"/>
    <p:sldId id="410" r:id="rId25"/>
    <p:sldId id="467" r:id="rId26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/>
  <p:cmAuthor id="3" name="amc" initials="amc" lastIdx="8" clrIdx="2"/>
  <p:cmAuthor id="4" name="JOSEPH L. HELLERSTEIN" initials="JLH" lastIdx="8" clrIdx="3"/>
  <p:cmAuthor id="5" name="JOSEPH L. HELLERSTEIN" initials="JLH [3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114"/>
    <p:restoredTop sz="86407"/>
  </p:normalViewPr>
  <p:slideViewPr>
    <p:cSldViewPr snapToGrid="0" snapToObjects="1">
      <p:cViewPr>
        <p:scale>
          <a:sx n="140" d="100"/>
          <a:sy n="140" d="100"/>
        </p:scale>
        <p:origin x="1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12/26/20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12/26/20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Diverse students. Some with bio-backgrounds; some without. Some with CS background; some with very limited. Two separate courses combined because of a substantial shared curriculum.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though there are 2 species, this is really a one dimensional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9063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it sufficient to consider just S1?</a:t>
            </a:r>
          </a:p>
          <a:p>
            <a:r>
              <a:rPr lang="en-US" dirty="0"/>
              <a:t>Why is this system 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3365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Can we be anywhere in the 1-d phase plane? No, only those points specified by the differential equation.</a:t>
            </a:r>
          </a:p>
          <a:p>
            <a:pPr marL="228600" indent="-228600">
              <a:buAutoNum type="arabicPeriod"/>
            </a:pPr>
            <a:r>
              <a:rPr lang="en-US" dirty="0"/>
              <a:t>What happens as we move from the fixed point in this example?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52765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dimension of this system?</a:t>
            </a:r>
          </a:p>
          <a:p>
            <a:r>
              <a:rPr lang="en-US" dirty="0"/>
              <a:t>Why is there an n-2 term in the equation for S_{n-1}?</a:t>
            </a:r>
          </a:p>
          <a:p>
            <a:r>
              <a:rPr lang="en-US" dirty="0"/>
              <a:t>Is the network still linear if the reactions are reversible?</a:t>
            </a:r>
          </a:p>
          <a:p>
            <a:r>
              <a:rPr lang="en-US" dirty="0"/>
              <a:t>Under what conditions can we, in general, expect that a network will be a linear system using mass action kinetics?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18425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system stable?</a:t>
            </a:r>
          </a:p>
          <a:p>
            <a:r>
              <a:rPr lang="en-US" dirty="0"/>
              <a:t>Boundary conditions mean that </a:t>
            </a:r>
            <a:r>
              <a:rPr lang="en-US" dirty="0" err="1"/>
              <a:t>linearizaiton</a:t>
            </a:r>
            <a:r>
              <a:rPr lang="en-US" dirty="0"/>
              <a:t> of nonlinear system won’t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32433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Why is this model nonlinear?</a:t>
            </a:r>
          </a:p>
          <a:p>
            <a:r>
              <a:rPr lang="en-US" dirty="0"/>
              <a:t>2. Almost all species in a reaction network contain a degradation term. Why biologically? What are the implications if they don’t?</a:t>
            </a:r>
          </a:p>
          <a:p>
            <a:r>
              <a:rPr lang="en-US" dirty="0"/>
              <a:t>Is this a linear system?</a:t>
            </a:r>
          </a:p>
          <a:p>
            <a:r>
              <a:rPr lang="en-US" dirty="0"/>
              <a:t>3. If </a:t>
            </a:r>
            <a:r>
              <a:rPr lang="en-US" dirty="0" err="1"/>
              <a:t>I_ext</a:t>
            </a:r>
            <a:r>
              <a:rPr lang="en-US" dirty="0"/>
              <a:t> is constant, what are the state variables?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63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21539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  <a:p>
            <a:r>
              <a:rPr lang="en-US" dirty="0"/>
              <a:t>B arrows go to the left; A arrows go to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2576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43801" y="62484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88372" y="6264274"/>
            <a:ext cx="537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2020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65366" y="6324600"/>
            <a:ext cx="51183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8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2.jpe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2: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Reaction Networks as </a:t>
            </a:r>
            <a:br>
              <a:rPr lang="en-US" altLang="en-US" sz="3200" b="1" u="sng" dirty="0">
                <a:ea typeface="ＭＳ Ｐゴシック" panose="020B0600070205080204" pitchFamily="34" charset="-128"/>
              </a:rPr>
            </a:br>
            <a:r>
              <a:rPr lang="en-US" altLang="en-US" sz="3200" b="1" u="sng" dirty="0">
                <a:ea typeface="ＭＳ Ｐゴシック" panose="020B0600070205080204" pitchFamily="34" charset="-128"/>
              </a:rPr>
              <a:t>Dynamical Systems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08FD0-BA6A-CD4C-A95C-29EF6BC5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Differential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D6709-E622-B849-85B5-A45FE7ABEA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01C86-5149-F04D-B00C-4DB9B63CD1B3}"/>
                  </a:ext>
                </a:extLst>
              </p:cNvPr>
              <p:cNvSpPr txBox="1"/>
              <p:nvPr/>
            </p:nvSpPr>
            <p:spPr>
              <a:xfrm>
                <a:off x="802257" y="1203385"/>
                <a:ext cx="3508589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01C86-5149-F04D-B00C-4DB9B63CD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57" y="1203385"/>
                <a:ext cx="3508589" cy="347403"/>
              </a:xfrm>
              <a:prstGeom prst="rect">
                <a:avLst/>
              </a:prstGeom>
              <a:blipFill>
                <a:blip r:embed="rId2"/>
                <a:stretch>
                  <a:fillRect l="-722" r="-18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134F1-899B-004A-B222-8F5B2F3A89C4}"/>
                  </a:ext>
                </a:extLst>
              </p:cNvPr>
              <p:cNvSpPr txBox="1"/>
              <p:nvPr/>
            </p:nvSpPr>
            <p:spPr>
              <a:xfrm>
                <a:off x="5116224" y="1170796"/>
                <a:ext cx="842475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134F1-899B-004A-B222-8F5B2F3A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224" y="1170796"/>
                <a:ext cx="842475" cy="584327"/>
              </a:xfrm>
              <a:prstGeom prst="rect">
                <a:avLst/>
              </a:prstGeom>
              <a:blipFill>
                <a:blip r:embed="rId3"/>
                <a:stretch>
                  <a:fillRect l="-2985" t="-2128" r="-5970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B93C5-254B-FC4A-9A75-D12C16C2B2E7}"/>
                  </a:ext>
                </a:extLst>
              </p:cNvPr>
              <p:cNvSpPr txBox="1"/>
              <p:nvPr/>
            </p:nvSpPr>
            <p:spPr>
              <a:xfrm>
                <a:off x="802257" y="1821613"/>
                <a:ext cx="4592219" cy="481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matrix of constants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B93C5-254B-FC4A-9A75-D12C16C2B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57" y="1821613"/>
                <a:ext cx="4592219" cy="481094"/>
              </a:xfrm>
              <a:prstGeom prst="rect">
                <a:avLst/>
              </a:prstGeom>
              <a:blipFill>
                <a:blip r:embed="rId4"/>
                <a:stretch>
                  <a:fillRect l="-2210" t="-5128" r="-2486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961856D-21D4-7448-9DE0-D3D9C3C0A6B8}"/>
              </a:ext>
            </a:extLst>
          </p:cNvPr>
          <p:cNvGrpSpPr/>
          <p:nvPr/>
        </p:nvGrpSpPr>
        <p:grpSpPr>
          <a:xfrm>
            <a:off x="783469" y="3814619"/>
            <a:ext cx="1699404" cy="670490"/>
            <a:chOff x="783469" y="3814619"/>
            <a:chExt cx="1699404" cy="67049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8CA69BC4-A514-ED44-B538-FC80F36E676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83469" y="3889884"/>
                  <a:ext cx="1699404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8CA69BC4-A514-ED44-B538-FC80F36E67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469" y="3889884"/>
                  <a:ext cx="1699404" cy="5952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BC9F2D5-330B-2940-AEED-C88E40BF7957}"/>
                    </a:ext>
                  </a:extLst>
                </p:cNvPr>
                <p:cNvSpPr txBox="1"/>
                <p:nvPr/>
              </p:nvSpPr>
              <p:spPr>
                <a:xfrm>
                  <a:off x="1517195" y="3814619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BC9F2D5-330B-2940-AEED-C88E40BF79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7195" y="3814619"/>
                  <a:ext cx="12091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3636" r="-100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2BF562-0E17-C546-B1A3-06454D34127C}"/>
              </a:ext>
            </a:extLst>
          </p:cNvPr>
          <p:cNvGrpSpPr/>
          <p:nvPr/>
        </p:nvGrpSpPr>
        <p:grpSpPr>
          <a:xfrm>
            <a:off x="3183108" y="3727395"/>
            <a:ext cx="2332013" cy="699221"/>
            <a:chOff x="1187568" y="3205661"/>
            <a:chExt cx="2332013" cy="69922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400F5E5-C55E-0B49-ABEF-D44596822DE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400F5E5-C55E-0B49-ABEF-D44596822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A4F381-2163-824E-A356-46876512D934}"/>
                    </a:ext>
                  </a:extLst>
                </p:cNvPr>
                <p:cNvSpPr txBox="1"/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A4F381-2163-824E-A356-46876512D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63636" r="-272727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9A1B3C-6E4D-C342-823D-328EE67CA8AA}"/>
              </a:ext>
            </a:extLst>
          </p:cNvPr>
          <p:cNvGrpSpPr/>
          <p:nvPr/>
        </p:nvGrpSpPr>
        <p:grpSpPr>
          <a:xfrm rot="16200000">
            <a:off x="2817646" y="3943656"/>
            <a:ext cx="91440" cy="396240"/>
            <a:chOff x="1840450" y="3030721"/>
            <a:chExt cx="91440" cy="3962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35CF56-9260-1740-87D3-855290AD39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866C173-F7AA-4140-A480-B84A9CB5C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011F7B-42C2-A645-A5E9-F9BD5D58BD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B26F060-B745-5A4C-ACB9-B2761F7E5DB0}"/>
              </a:ext>
            </a:extLst>
          </p:cNvPr>
          <p:cNvSpPr txBox="1"/>
          <p:nvPr/>
        </p:nvSpPr>
        <p:spPr>
          <a:xfrm>
            <a:off x="802257" y="3221542"/>
            <a:ext cx="5997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Example of formulating a linear system.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2AB275-8A6B-BF45-8314-63E22CFC4A42}"/>
                  </a:ext>
                </a:extLst>
              </p:cNvPr>
              <p:cNvSpPr txBox="1"/>
              <p:nvPr/>
            </p:nvSpPr>
            <p:spPr>
              <a:xfrm>
                <a:off x="749720" y="4872227"/>
                <a:ext cx="3478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concentration of species </a:t>
                </a:r>
                <a:r>
                  <a:rPr lang="en-US" i="1" dirty="0" err="1"/>
                  <a:t>i</a:t>
                </a:r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2AB275-8A6B-BF45-8314-63E22CFC4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20" y="4872227"/>
                <a:ext cx="3478773" cy="276999"/>
              </a:xfrm>
              <a:prstGeom prst="rect">
                <a:avLst/>
              </a:prstGeom>
              <a:blipFill>
                <a:blip r:embed="rId9"/>
                <a:stretch>
                  <a:fillRect l="-1818" t="-26087" r="-290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4277A1C3-F327-B142-B976-C519BB6B13E8}"/>
              </a:ext>
            </a:extLst>
          </p:cNvPr>
          <p:cNvGrpSpPr/>
          <p:nvPr/>
        </p:nvGrpSpPr>
        <p:grpSpPr>
          <a:xfrm>
            <a:off x="4855451" y="4784083"/>
            <a:ext cx="3831349" cy="1254746"/>
            <a:chOff x="1517195" y="5182579"/>
            <a:chExt cx="3831349" cy="125474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02597EF-D185-3F44-AE37-2A898811CA3B}"/>
                </a:ext>
              </a:extLst>
            </p:cNvPr>
            <p:cNvGrpSpPr/>
            <p:nvPr/>
          </p:nvGrpSpPr>
          <p:grpSpPr>
            <a:xfrm>
              <a:off x="1517195" y="5186231"/>
              <a:ext cx="3831349" cy="1209407"/>
              <a:chOff x="3336883" y="4724606"/>
              <a:chExt cx="3831349" cy="120940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37744AE-72DA-664F-A56B-71B05ACC30D5}"/>
                      </a:ext>
                    </a:extLst>
                  </p:cNvPr>
                  <p:cNvSpPr txBox="1"/>
                  <p:nvPr/>
                </p:nvSpPr>
                <p:spPr>
                  <a:xfrm>
                    <a:off x="3336883" y="5121108"/>
                    <a:ext cx="3360343" cy="803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37744AE-72DA-664F-A56B-71B05ACC30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6883" y="5121108"/>
                    <a:ext cx="3360343" cy="80323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6250" b="-156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4B32470-8277-F54E-8D8D-6DB7EB37DDBC}"/>
                  </a:ext>
                </a:extLst>
              </p:cNvPr>
              <p:cNvGrpSpPr/>
              <p:nvPr/>
            </p:nvGrpSpPr>
            <p:grpSpPr>
              <a:xfrm rot="5400000">
                <a:off x="5284472" y="5069577"/>
                <a:ext cx="91440" cy="396240"/>
                <a:chOff x="1840450" y="3030721"/>
                <a:chExt cx="91440" cy="396240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CC842A6-CA54-1E45-86FF-C38FA90BED3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40450" y="3030721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dist="23000" sx="1000" sy="1000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61BFD918-9BD8-7A47-B541-C5ECFF2FB0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40450" y="3183121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dist="23000" sx="1000" sy="1000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4E7390D-FB80-B943-ADCF-5C46230043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40450" y="3335521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dist="23000" sx="1000" sy="1000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B4001E-CD88-864B-89EE-EB3A3B98701C}"/>
                  </a:ext>
                </a:extLst>
              </p:cNvPr>
              <p:cNvSpPr txBox="1"/>
              <p:nvPr/>
            </p:nvSpPr>
            <p:spPr>
              <a:xfrm>
                <a:off x="4018894" y="4727476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394EEF-FC73-5747-84EA-4C3D149E3CA3}"/>
                  </a:ext>
                </a:extLst>
              </p:cNvPr>
              <p:cNvSpPr txBox="1"/>
              <p:nvPr/>
            </p:nvSpPr>
            <p:spPr>
              <a:xfrm>
                <a:off x="4671624" y="4724606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80E72F5-9627-8A4E-954D-D15AD476707A}"/>
                  </a:ext>
                </a:extLst>
              </p:cNvPr>
              <p:cNvSpPr txBox="1"/>
              <p:nvPr/>
            </p:nvSpPr>
            <p:spPr>
              <a:xfrm>
                <a:off x="5678037" y="4738985"/>
                <a:ext cx="4427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n</a:t>
                </a:r>
                <a:r>
                  <a:rPr lang="en-US" sz="1400" dirty="0"/>
                  <a:t>-1</a:t>
                </a:r>
                <a:endParaRPr lang="en-US" sz="1400" i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B06F03-A4C1-F44A-B309-BCC2AF5C5B2D}"/>
                  </a:ext>
                </a:extLst>
              </p:cNvPr>
              <p:cNvSpPr txBox="1"/>
              <p:nvPr/>
            </p:nvSpPr>
            <p:spPr>
              <a:xfrm>
                <a:off x="6230120" y="4738985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n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4A8ED-3F82-5849-906B-D9C930DCFC1E}"/>
                  </a:ext>
                </a:extLst>
              </p:cNvPr>
              <p:cNvSpPr txBox="1"/>
              <p:nvPr/>
            </p:nvSpPr>
            <p:spPr>
              <a:xfrm>
                <a:off x="6711354" y="5040825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A1F89A3-B75E-F24A-AEA6-1537AE176F57}"/>
                  </a:ext>
                </a:extLst>
              </p:cNvPr>
              <p:cNvSpPr txBox="1"/>
              <p:nvPr/>
            </p:nvSpPr>
            <p:spPr>
              <a:xfrm>
                <a:off x="6725482" y="5258302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A628DEA-A99E-DA47-8CF3-42B5E9E256E2}"/>
                  </a:ext>
                </a:extLst>
              </p:cNvPr>
              <p:cNvSpPr txBox="1"/>
              <p:nvPr/>
            </p:nvSpPr>
            <p:spPr>
              <a:xfrm>
                <a:off x="6725482" y="5626236"/>
                <a:ext cx="4427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n</a:t>
                </a:r>
                <a:r>
                  <a:rPr lang="en-US" sz="1400" dirty="0"/>
                  <a:t>-1</a:t>
                </a:r>
                <a:endParaRPr lang="en-US" sz="1400" i="1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A28F0FE-1829-EB4A-B2C4-26F1D2B017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53380" y="552272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B4BE2C3-77EA-C34C-A116-DA48EC82E7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53380" y="558454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3CB6A37-C53D-CA48-8F02-575A5A0E26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53380" y="564637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6481321-DA85-2948-BB1F-FAB9E9DC308D}"/>
                    </a:ext>
                  </a:extLst>
                </p:cNvPr>
                <p:cNvSpPr txBox="1"/>
                <p:nvPr/>
              </p:nvSpPr>
              <p:spPr>
                <a:xfrm>
                  <a:off x="1944705" y="5182579"/>
                  <a:ext cx="145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/>
                    <a:t>:</a:t>
                  </a:r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6481321-DA85-2948-BB1F-FAB9E9DC30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705" y="5182579"/>
                  <a:ext cx="14516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58333" t="-21739" r="-91667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49F8FCC-043B-7246-81C5-B33F1754781F}"/>
                </a:ext>
              </a:extLst>
            </p:cNvPr>
            <p:cNvSpPr/>
            <p:nvPr/>
          </p:nvSpPr>
          <p:spPr>
            <a:xfrm>
              <a:off x="1944705" y="5200610"/>
              <a:ext cx="2749779" cy="301840"/>
            </a:xfrm>
            <a:prstGeom prst="rect">
              <a:avLst/>
            </a:prstGeom>
            <a:noFill/>
            <a:ln w="9525">
              <a:prstDash val="sysDash"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8CC5C5-AA32-D04B-8B78-96F63B01FC8B}"/>
                </a:ext>
              </a:extLst>
            </p:cNvPr>
            <p:cNvSpPr/>
            <p:nvPr/>
          </p:nvSpPr>
          <p:spPr>
            <a:xfrm>
              <a:off x="4904249" y="5510744"/>
              <a:ext cx="413220" cy="926581"/>
            </a:xfrm>
            <a:prstGeom prst="rect">
              <a:avLst/>
            </a:prstGeom>
            <a:noFill/>
            <a:ln w="9525">
              <a:prstDash val="sysDash"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84D03D3-6142-0143-BBD0-9EB8DD1D50B8}"/>
              </a:ext>
            </a:extLst>
          </p:cNvPr>
          <p:cNvSpPr txBox="1"/>
          <p:nvPr/>
        </p:nvSpPr>
        <p:spPr>
          <a:xfrm>
            <a:off x="647791" y="2403576"/>
            <a:ext cx="7625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solution is a linear combination of the eigenvectors of </a:t>
            </a:r>
            <a:r>
              <a:rPr lang="en-US" i="1" dirty="0"/>
              <a:t>A</a:t>
            </a:r>
            <a:r>
              <a:rPr lang="en-US" dirty="0"/>
              <a:t> times </a:t>
            </a:r>
            <a:r>
              <a:rPr lang="en-US" i="1" dirty="0"/>
              <a:t>e</a:t>
            </a:r>
            <a:r>
              <a:rPr lang="en-US" dirty="0"/>
              <a:t> to its eigenvalue. </a:t>
            </a:r>
          </a:p>
        </p:txBody>
      </p:sp>
    </p:spTree>
    <p:extLst>
      <p:ext uri="{BB962C8B-B14F-4D97-AF65-F5344CB8AC3E}">
        <p14:creationId xmlns:p14="http://schemas.microsoft.com/office/powerpoint/2010/main" val="426568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B27E-A017-F240-BD5C-B7C707A4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Linear Systems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E9BA33C-9AE6-8343-BFF3-495DB5875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79962"/>
                <a:ext cx="8229600" cy="23636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1" dirty="0"/>
                  <a:t>Key insights</a:t>
                </a:r>
              </a:p>
              <a:p>
                <a:r>
                  <a:rPr lang="en-US" sz="2000" dirty="0"/>
                  <a:t>The system is unstable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The system has periodicity if Re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E9BA33C-9AE6-8343-BFF3-495DB5875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79962"/>
                <a:ext cx="8229600" cy="2363638"/>
              </a:xfrm>
              <a:blipFill>
                <a:blip r:embed="rId2"/>
                <a:stretch>
                  <a:fillRect l="-772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59A87B-33ED-6848-9819-03EB9C2F4F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C79006-11E5-5C42-9989-595A7A444718}"/>
                  </a:ext>
                </a:extLst>
              </p:cNvPr>
              <p:cNvSpPr txBox="1"/>
              <p:nvPr/>
            </p:nvSpPr>
            <p:spPr>
              <a:xfrm>
                <a:off x="914400" y="1186132"/>
                <a:ext cx="3893502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×1 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C79006-11E5-5C42-9989-595A7A444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186132"/>
                <a:ext cx="3893502" cy="322268"/>
              </a:xfrm>
              <a:prstGeom prst="rect">
                <a:avLst/>
              </a:prstGeom>
              <a:blipFill>
                <a:blip r:embed="rId3"/>
                <a:stretch>
                  <a:fillRect l="-3909" t="-15385" r="-228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37E8C-E4A5-FA47-8575-3E33298FEC8A}"/>
                  </a:ext>
                </a:extLst>
              </p:cNvPr>
              <p:cNvSpPr txBox="1"/>
              <p:nvPr/>
            </p:nvSpPr>
            <p:spPr>
              <a:xfrm>
                <a:off x="859766" y="1580072"/>
                <a:ext cx="13105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So,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37E8C-E4A5-FA47-8575-3E33298FE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66" y="1580072"/>
                <a:ext cx="1310552" cy="307777"/>
              </a:xfrm>
              <a:prstGeom prst="rect">
                <a:avLst/>
              </a:prstGeom>
              <a:blipFill>
                <a:blip r:embed="rId4"/>
                <a:stretch>
                  <a:fillRect l="-11538" t="-24000" r="-5769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373812-920B-9D4A-8F91-1DBB3636A1E8}"/>
                  </a:ext>
                </a:extLst>
              </p:cNvPr>
              <p:cNvSpPr txBox="1"/>
              <p:nvPr/>
            </p:nvSpPr>
            <p:spPr>
              <a:xfrm>
                <a:off x="1339971" y="1902340"/>
                <a:ext cx="1755929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𝐴𝑣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373812-920B-9D4A-8F91-1DBB3636A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971" y="1902340"/>
                <a:ext cx="1755929" cy="322268"/>
              </a:xfrm>
              <a:prstGeom prst="rect">
                <a:avLst/>
              </a:prstGeom>
              <a:blipFill>
                <a:blip r:embed="rId5"/>
                <a:stretch>
                  <a:fillRect l="-2878" r="-5036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5C0C52-6A14-F447-8BD4-52DAA16170E7}"/>
                  </a:ext>
                </a:extLst>
              </p:cNvPr>
              <p:cNvSpPr txBox="1"/>
              <p:nvPr/>
            </p:nvSpPr>
            <p:spPr>
              <a:xfrm>
                <a:off x="1328471" y="2253146"/>
                <a:ext cx="9942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5C0C52-6A14-F447-8BD4-52DAA1617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471" y="2253146"/>
                <a:ext cx="994247" cy="307777"/>
              </a:xfrm>
              <a:prstGeom prst="rect">
                <a:avLst/>
              </a:prstGeom>
              <a:blipFill>
                <a:blip r:embed="rId6"/>
                <a:stretch>
                  <a:fillRect l="-5063" r="-379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7F5BC-8F42-434C-B3CA-527E2E6CD243}"/>
                  </a:ext>
                </a:extLst>
              </p:cNvPr>
              <p:cNvSpPr txBox="1"/>
              <p:nvPr/>
            </p:nvSpPr>
            <p:spPr>
              <a:xfrm>
                <a:off x="914400" y="2682815"/>
                <a:ext cx="5407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eigenvalue, eigenvector pairs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7F5BC-8F42-434C-B3CA-527E2E6CD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682815"/>
                <a:ext cx="5407378" cy="369332"/>
              </a:xfrm>
              <a:prstGeom prst="rect">
                <a:avLst/>
              </a:prstGeom>
              <a:blipFill>
                <a:blip r:embed="rId7"/>
                <a:stretch>
                  <a:fillRect l="-93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38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0C3131-697F-0E46-8D10-219820AA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Points for 2d 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97AA8-6AC7-DD43-89D6-596F56E0E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AE661EB-5CD7-724A-BC17-8EAC09B39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4786"/>
                <a:ext cx="8229600" cy="1647646"/>
              </a:xfrm>
            </p:spPr>
            <p:txBody>
              <a:bodyPr/>
              <a:lstStyle/>
              <a:p>
                <a:r>
                  <a:rPr lang="en-US" sz="2400" dirty="0"/>
                  <a:t>Linear systems can have several types of fixed points depending on the eigenvalues of </a:t>
                </a:r>
                <a:r>
                  <a:rPr lang="en-US" sz="2400" i="1" dirty="0"/>
                  <a:t>A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For 2 dimensional systems, fixed points are determined by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400" dirty="0"/>
                  <a:t>For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AE661EB-5CD7-724A-BC17-8EAC09B39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4786"/>
                <a:ext cx="8229600" cy="1647646"/>
              </a:xfrm>
              <a:blipFill>
                <a:blip r:embed="rId3"/>
                <a:stretch>
                  <a:fillRect l="-1080" t="-3053" b="-96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A68FC1B-AF8A-8849-8BCD-0314109A82DB}"/>
              </a:ext>
            </a:extLst>
          </p:cNvPr>
          <p:cNvGrpSpPr/>
          <p:nvPr/>
        </p:nvGrpSpPr>
        <p:grpSpPr>
          <a:xfrm>
            <a:off x="4410495" y="2417397"/>
            <a:ext cx="3924121" cy="3851372"/>
            <a:chOff x="4410495" y="2417397"/>
            <a:chExt cx="3924121" cy="3851372"/>
          </a:xfrm>
        </p:grpSpPr>
        <p:pic>
          <p:nvPicPr>
            <p:cNvPr id="6" name="Picture 8" descr="Egwald Mathematics - Linear Algebra: Systems of Linear Differential  Equations: Linear Stability Analysis">
              <a:extLst>
                <a:ext uri="{FF2B5EF4-FFF2-40B4-BE49-F238E27FC236}">
                  <a16:creationId xmlns:a16="http://schemas.microsoft.com/office/drawing/2014/main" id="{81932FCC-8843-744D-899E-4858F3F1C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495" y="2602063"/>
              <a:ext cx="3666706" cy="3666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987964C-3047-C94A-B981-98B241E3244D}"/>
                </a:ext>
              </a:extLst>
            </p:cNvPr>
            <p:cNvSpPr txBox="1"/>
            <p:nvPr/>
          </p:nvSpPr>
          <p:spPr>
            <a:xfrm>
              <a:off x="5037827" y="2417397"/>
              <a:ext cx="3940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Tr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DE1C3E-9AD9-F24F-B1CE-817EFDE06BB2}"/>
                </a:ext>
              </a:extLst>
            </p:cNvPr>
            <p:cNvSpPr txBox="1"/>
            <p:nvPr/>
          </p:nvSpPr>
          <p:spPr>
            <a:xfrm>
              <a:off x="7790877" y="4235569"/>
              <a:ext cx="5437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Det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006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2DA6-9804-3743-8C3E-63A2108C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Linear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D7145C-0577-0E40-97BD-DDB1A3B0AC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Where do nonlinear models arise in biochemical systems?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With mass action kinetics, reaction rate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Enzyme kinetics</a:t>
                </a:r>
              </a:p>
              <a:p>
                <a:pPr lvl="1"/>
                <a:r>
                  <a:rPr lang="en-US" dirty="0"/>
                  <a:t>Positive feedback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D7145C-0577-0E40-97BD-DDB1A3B0AC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30634-FC2A-384F-9E54-2DDBFB0409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25431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50034"/>
          </a:xfrm>
        </p:spPr>
        <p:txBody>
          <a:bodyPr/>
          <a:lstStyle/>
          <a:p>
            <a:r>
              <a:rPr lang="en-US" dirty="0"/>
              <a:t>Example of Nonlinear Kinetics</a:t>
            </a:r>
            <a:br>
              <a:rPr lang="en-US" dirty="0"/>
            </a:br>
            <a:r>
              <a:rPr lang="en-US" i="1" dirty="0"/>
              <a:t>Yeast adaptation to glucose scarcity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97" y="1531617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54135"/>
              </p:ext>
            </p:extLst>
          </p:nvPr>
        </p:nvGraphicFramePr>
        <p:xfrm>
          <a:off x="914400" y="34405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4404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655418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8337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6EC3CE-2317-CB49-8D60-113002F17A7F}"/>
                  </a:ext>
                </a:extLst>
              </p:cNvPr>
              <p:cNvSpPr txBox="1"/>
              <p:nvPr/>
            </p:nvSpPr>
            <p:spPr>
              <a:xfrm>
                <a:off x="958260" y="5137298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6EC3CE-2317-CB49-8D60-113002F17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60" y="5137298"/>
                <a:ext cx="4006353" cy="701218"/>
              </a:xfrm>
              <a:prstGeom prst="rect">
                <a:avLst/>
              </a:prstGeom>
              <a:blipFill>
                <a:blip r:embed="rId4"/>
                <a:stretch>
                  <a:fillRect l="-1266" t="-357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58D2F2-18E3-CD40-BDB2-5E0D856B8D0B}"/>
                  </a:ext>
                </a:extLst>
              </p:cNvPr>
              <p:cNvSpPr txBox="1"/>
              <p:nvPr/>
            </p:nvSpPr>
            <p:spPr>
              <a:xfrm>
                <a:off x="5717871" y="5173827"/>
                <a:ext cx="217033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58D2F2-18E3-CD40-BDB2-5E0D856B8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871" y="5173827"/>
                <a:ext cx="2170338" cy="701218"/>
              </a:xfrm>
              <a:prstGeom prst="rect">
                <a:avLst/>
              </a:prstGeom>
              <a:blipFill>
                <a:blip r:embed="rId5"/>
                <a:stretch>
                  <a:fillRect l="-2907" t="-3571" r="-174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14DDB6B-F89B-814A-B0B7-1F46443F9B53}"/>
              </a:ext>
            </a:extLst>
          </p:cNvPr>
          <p:cNvSpPr txBox="1"/>
          <p:nvPr/>
        </p:nvSpPr>
        <p:spPr>
          <a:xfrm>
            <a:off x="793631" y="3449363"/>
            <a:ext cx="67458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Qualitative dynamics</a:t>
            </a:r>
          </a:p>
          <a:p>
            <a:pPr marL="342900" indent="-342900">
              <a:buAutoNum type="arabicPeriod"/>
            </a:pP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baseline="-25000" dirty="0"/>
              <a:t> </a:t>
            </a:r>
            <a:r>
              <a:rPr lang="en-US" dirty="0"/>
              <a:t>increases with both </a:t>
            </a:r>
            <a:r>
              <a:rPr lang="en-US" i="1" dirty="0"/>
              <a:t>P</a:t>
            </a:r>
            <a:r>
              <a:rPr lang="en-US" dirty="0"/>
              <a:t> and </a:t>
            </a:r>
            <a:r>
              <a:rPr lang="en-US" i="1" dirty="0" err="1"/>
              <a:t>I</a:t>
            </a:r>
            <a:r>
              <a:rPr lang="en-US" baseline="-25000" dirty="0" err="1"/>
              <a:t>ext</a:t>
            </a:r>
            <a:r>
              <a:rPr lang="en-US" dirty="0"/>
              <a:t> and decreases in proportion to its concentration.</a:t>
            </a:r>
          </a:p>
          <a:p>
            <a:pPr marL="342900" indent="-342900">
              <a:buAutoNum type="arabicPeriod"/>
            </a:pPr>
            <a:r>
              <a:rPr lang="en-US" i="1" dirty="0"/>
              <a:t>P</a:t>
            </a:r>
            <a:r>
              <a:rPr lang="en-US" dirty="0"/>
              <a:t> increases proportion to </a:t>
            </a: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dirty="0"/>
              <a:t> and decreases in proportion to its concentration.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1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7" grpId="0"/>
      <p:bldP spid="18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For lac Operon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/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/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312" t="-3571" r="-11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/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047601"/>
                <a:ext cx="2583271" cy="246221"/>
              </a:xfrm>
              <a:prstGeom prst="rect">
                <a:avLst/>
              </a:prstGeom>
              <a:blipFill>
                <a:blip r:embed="rId4"/>
                <a:stretch>
                  <a:fillRect l="-493" r="-49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186184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75" y="2186184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32004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8862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2AAC6-97AB-CF40-967E-4D24AE7C2991}"/>
              </a:ext>
            </a:extLst>
          </p:cNvPr>
          <p:cNvSpPr txBox="1"/>
          <p:nvPr/>
        </p:nvSpPr>
        <p:spPr>
          <a:xfrm>
            <a:off x="2819400" y="5174673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Fixed point</a:t>
            </a:r>
            <a:r>
              <a:rPr lang="en-US" dirty="0"/>
              <a:t>: All derivatives are 0.</a:t>
            </a:r>
          </a:p>
          <a:p>
            <a:r>
              <a:rPr lang="en-US" b="1" dirty="0"/>
              <a:t>Stable fixed point</a:t>
            </a:r>
            <a:r>
              <a:rPr lang="en-US" dirty="0"/>
              <a:t>: Stays at fixed point. </a:t>
            </a:r>
          </a:p>
        </p:txBody>
      </p:sp>
    </p:spTree>
    <p:extLst>
      <p:ext uri="{BB962C8B-B14F-4D97-AF65-F5344CB8AC3E}">
        <p14:creationId xmlns:p14="http://schemas.microsoft.com/office/powerpoint/2010/main" val="176904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62184"/>
          </a:xfrm>
        </p:spPr>
        <p:txBody>
          <a:bodyPr/>
          <a:lstStyle/>
          <a:p>
            <a:r>
              <a:rPr lang="en-US" sz="3200" dirty="0"/>
              <a:t>Effect of Parameter Changes</a:t>
            </a:r>
            <a:br>
              <a:rPr lang="en-US" sz="3200" dirty="0"/>
            </a:br>
            <a:r>
              <a:rPr lang="en-US" sz="3200" dirty="0"/>
              <a:t>Fixed Point Moves!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75" y="1447800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24620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14781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/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DF0C37-F628-314F-849E-A59F51A33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48200"/>
                <a:ext cx="2198102" cy="369332"/>
              </a:xfrm>
              <a:prstGeom prst="rect">
                <a:avLst/>
              </a:prstGeom>
              <a:blipFill>
                <a:blip r:embed="rId4"/>
                <a:stretch>
                  <a:fillRect l="-2299" r="-229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/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=6.0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3C5D3-3095-5644-821E-C86578D74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16" y="5093732"/>
                <a:ext cx="2124684" cy="369332"/>
              </a:xfrm>
              <a:prstGeom prst="rect">
                <a:avLst/>
              </a:prstGeom>
              <a:blipFill>
                <a:blip r:embed="rId5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/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C57AB0-D406-0F45-BA6B-1C1201387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4659868"/>
                <a:ext cx="2198102" cy="369332"/>
              </a:xfrm>
              <a:prstGeom prst="rect">
                <a:avLst/>
              </a:prstGeom>
              <a:blipFill>
                <a:blip r:embed="rId6"/>
                <a:stretch>
                  <a:fillRect l="-2890" r="-231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/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F4349-F7DF-9845-A4DF-859444266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6" y="5105400"/>
                <a:ext cx="2124684" cy="369332"/>
              </a:xfrm>
              <a:prstGeom prst="rect">
                <a:avLst/>
              </a:prstGeom>
              <a:blipFill>
                <a:blip r:embed="rId7"/>
                <a:stretch>
                  <a:fillRect l="-2381" r="-238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753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3F7DA7-4357-164E-831E-DE5F073469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426BE3B-7D54-0E4F-B9A3-2DE77576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591" y="302846"/>
            <a:ext cx="1873775" cy="8393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BDD8D6-3546-CC4B-8EAB-CB1F1D905E75}"/>
              </a:ext>
            </a:extLst>
          </p:cNvPr>
          <p:cNvSpPr/>
          <p:nvPr/>
        </p:nvSpPr>
        <p:spPr>
          <a:xfrm>
            <a:off x="336711" y="944129"/>
            <a:ext cx="774048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J0: $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External_glucose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Glucose; J0_inputFlux;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J1: Glucose + 2 ATP =&gt; fructose_1_6_bisphosphate + 2 ADP; J1_k1*Glucose*ATP*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(1/(1 + (ATP/J1_Ki)^J1_n));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J2: fructose_1_6_bisphosphate =&gt; glyceraldehyde_3_phosphate +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glyceraldehyde_3_phosphate; J2_k*fructose_1_6_bisphosphate;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J3: glyceraldehyde_3_phosphate + NADH =&gt; NAD + $Glycerol;  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J3_k*glyceraldehyde_3_phosphate*NADH;</a:t>
            </a:r>
          </a:p>
          <a:p>
            <a:endParaRPr lang="en-US" sz="12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J4: glyceraldehyde_3_phosphate + ADP + NAD =&gt; ATP + glycerate_3_phosphate + NADH;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(J4_kg*J4_kp*glyceraldehyde_3_phosphate*NAD*ADP –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J4_ka*J4_kk*glycerate_3_phosphate*ATP*NADH)/(J4_ka*NADH + J4_kp*ADP);</a:t>
            </a:r>
          </a:p>
          <a:p>
            <a:endParaRPr lang="en-US" sz="12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J5: glycerate_3_phosphate + ADP =&gt; ATP + pyruvate; J5_k*glycerate_3_phosphate*ADP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J6: pyruvate =&gt;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J6_k*pyruvate;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J7: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NADH =&gt; NAD + $ethanol; J7_k*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*NADH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J8: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J8_k1*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J8_k2*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J9: ATP =&gt; ADP; J9_k*ATP;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J10: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$Sink; J10_k*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5013A3-F53B-554D-B3CC-EE7D6E2E0AD7}"/>
              </a:ext>
            </a:extLst>
          </p:cNvPr>
          <p:cNvSpPr txBox="1">
            <a:spLocks/>
          </p:cNvSpPr>
          <p:nvPr/>
        </p:nvSpPr>
        <p:spPr>
          <a:xfrm>
            <a:off x="308065" y="267677"/>
            <a:ext cx="4927227" cy="8382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r>
              <a:rPr lang="en-US"/>
              <a:t>Kinetics in Wolf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313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Address situations where there are few molecules (e.g., low expression rates)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CA6986-AEF9-1342-A0AB-7BACA2DF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12" y="3624702"/>
            <a:ext cx="8316268" cy="186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23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8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Core Concepts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39DA97-AEAB-E149-BE3B-F95CE4F0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2057401"/>
          </a:xfrm>
        </p:spPr>
        <p:txBody>
          <a:bodyPr/>
          <a:lstStyle/>
          <a:p>
            <a:r>
              <a:rPr lang="en-US" sz="2800" b="1" dirty="0"/>
              <a:t>States</a:t>
            </a:r>
            <a:r>
              <a:rPr lang="en-US" sz="2800" dirty="0"/>
              <a:t>: Specifies variable values that completely characterize how the system behaves</a:t>
            </a:r>
          </a:p>
          <a:p>
            <a:r>
              <a:rPr lang="en-US" sz="2800" b="1" dirty="0"/>
              <a:t>Transition rates</a:t>
            </a:r>
            <a:r>
              <a:rPr lang="en-US" sz="2800" dirty="0"/>
              <a:t>: Probability per time unit of the system moving from state to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E97642-3451-4040-8D76-764C7476045D}"/>
              </a:ext>
            </a:extLst>
          </p:cNvPr>
          <p:cNvSpPr/>
          <p:nvPr/>
        </p:nvSpPr>
        <p:spPr>
          <a:xfrm>
            <a:off x="2971800" y="3657600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81933F-A80C-AB46-A48B-78D4661DB6F5}"/>
              </a:ext>
            </a:extLst>
          </p:cNvPr>
          <p:cNvSpPr/>
          <p:nvPr/>
        </p:nvSpPr>
        <p:spPr>
          <a:xfrm>
            <a:off x="3009900" y="5562600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</a:t>
            </a:r>
            <a:r>
              <a:rPr lang="en-US" sz="2800" i="1" dirty="0"/>
              <a:t>N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76ABCB4-56A0-384C-8E48-27D918B8FF8D}"/>
              </a:ext>
            </a:extLst>
          </p:cNvPr>
          <p:cNvCxnSpPr>
            <a:cxnSpLocks/>
            <a:stCxn id="12" idx="2"/>
            <a:endCxn id="12" idx="1"/>
          </p:cNvCxnSpPr>
          <p:nvPr/>
        </p:nvCxnSpPr>
        <p:spPr>
          <a:xfrm rot="5400000" flipH="1">
            <a:off x="3162300" y="3771900"/>
            <a:ext cx="304800" cy="685800"/>
          </a:xfrm>
          <a:prstGeom prst="bentConnector4">
            <a:avLst>
              <a:gd name="adj1" fmla="val -75000"/>
              <a:gd name="adj2" fmla="val 1333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9BE3A9C-E834-3943-8A5D-BBC0125CA263}"/>
              </a:ext>
            </a:extLst>
          </p:cNvPr>
          <p:cNvCxnSpPr>
            <a:cxnSpLocks/>
            <a:stCxn id="13" idx="2"/>
            <a:endCxn id="13" idx="1"/>
          </p:cNvCxnSpPr>
          <p:nvPr/>
        </p:nvCxnSpPr>
        <p:spPr>
          <a:xfrm rot="5400000" flipH="1">
            <a:off x="3181350" y="5695950"/>
            <a:ext cx="304800" cy="647700"/>
          </a:xfrm>
          <a:prstGeom prst="bentConnector4">
            <a:avLst>
              <a:gd name="adj1" fmla="val -75000"/>
              <a:gd name="adj2" fmla="val 1352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AC60ADF-F8F4-7B49-B7A5-65F71CBBA4AE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 flipH="1" flipV="1">
            <a:off x="3657600" y="3657600"/>
            <a:ext cx="647700" cy="2209800"/>
          </a:xfrm>
          <a:prstGeom prst="bentConnector4">
            <a:avLst>
              <a:gd name="adj1" fmla="val -94117"/>
              <a:gd name="adj2" fmla="val 11034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4801870D-F665-2C42-8326-BD7E339470A6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H="1">
            <a:off x="3657600" y="3962400"/>
            <a:ext cx="685800" cy="1600200"/>
          </a:xfrm>
          <a:prstGeom prst="bentConnector4">
            <a:avLst>
              <a:gd name="adj1" fmla="val -16666"/>
              <a:gd name="adj2" fmla="val 595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F9CF030-983B-EF4E-A9FE-F3414F36D3CF}"/>
              </a:ext>
            </a:extLst>
          </p:cNvPr>
          <p:cNvSpPr>
            <a:spLocks noChangeAspect="1"/>
          </p:cNvSpPr>
          <p:nvPr/>
        </p:nvSpPr>
        <p:spPr>
          <a:xfrm>
            <a:off x="3086100" y="478536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E610023-B4B5-AD4C-AA29-E26AA1346345}"/>
              </a:ext>
            </a:extLst>
          </p:cNvPr>
          <p:cNvSpPr>
            <a:spLocks noChangeAspect="1"/>
          </p:cNvSpPr>
          <p:nvPr/>
        </p:nvSpPr>
        <p:spPr>
          <a:xfrm>
            <a:off x="3086100" y="502158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64ECEFF-D343-7D4D-A9DA-D4C4BF57BB51}"/>
              </a:ext>
            </a:extLst>
          </p:cNvPr>
          <p:cNvSpPr>
            <a:spLocks noChangeAspect="1"/>
          </p:cNvSpPr>
          <p:nvPr/>
        </p:nvSpPr>
        <p:spPr>
          <a:xfrm>
            <a:off x="3086100" y="525780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E20FEC-0FE1-D643-B626-0B090C67EF7C}"/>
              </a:ext>
            </a:extLst>
          </p:cNvPr>
          <p:cNvSpPr txBox="1"/>
          <p:nvPr/>
        </p:nvSpPr>
        <p:spPr>
          <a:xfrm>
            <a:off x="762000" y="4572001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/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blipFill>
                <a:blip r:embed="rId2"/>
                <a:stretch>
                  <a:fillRect l="-6452" r="-322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/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blipFill>
                <a:blip r:embed="rId3"/>
                <a:stretch>
                  <a:fillRect l="-58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/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blipFill>
                <a:blip r:embed="rId4"/>
                <a:stretch>
                  <a:fillRect l="-526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/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blipFill>
                <a:blip r:embed="rId5"/>
                <a:stretch>
                  <a:fillRect l="-540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74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0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533400" y="1219200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State: Number of molecules of </a:t>
            </a:r>
            <a:r>
              <a:rPr lang="en-US" sz="2800" i="1" dirty="0"/>
              <a:t>A </a:t>
            </a:r>
            <a:r>
              <a:rPr lang="en-US" sz="2800" dirty="0"/>
              <a:t>(or </a:t>
            </a:r>
            <a:r>
              <a:rPr lang="en-US" sz="2800" i="1" dirty="0"/>
              <a:t>B</a:t>
            </a:r>
            <a:r>
              <a:rPr lang="en-US" sz="2800" dirty="0"/>
              <a:t>)</a:t>
            </a:r>
            <a:endParaRPr lang="en-US" sz="2800" i="1" dirty="0"/>
          </a:p>
          <a:p>
            <a:r>
              <a:rPr lang="en-US" sz="2800" dirty="0"/>
              <a:t>Transition: Change in the number of molecules of </a:t>
            </a:r>
            <a:r>
              <a:rPr lang="en-US" sz="2800" i="1" dirty="0"/>
              <a:t>A</a:t>
            </a:r>
            <a:r>
              <a:rPr lang="en-US" sz="2800" dirty="0"/>
              <a:t> as a result of a reaction</a:t>
            </a:r>
          </a:p>
          <a:p>
            <a:pPr lvl="1"/>
            <a:r>
              <a:rPr lang="en-US" sz="2400" dirty="0"/>
              <a:t>Each molecule of </a:t>
            </a:r>
            <a:r>
              <a:rPr lang="en-US" sz="2400" i="1" dirty="0"/>
              <a:t>A</a:t>
            </a:r>
            <a:r>
              <a:rPr lang="en-US" sz="2400" dirty="0"/>
              <a:t> reacts at a constant rate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blipFill>
                <a:blip r:embed="rId3"/>
                <a:stretch>
                  <a:fillRect l="-6422" r="-458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6019800" y="4419599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8382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956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87340" y="4457698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stCxn id="12" idx="0"/>
            <a:endCxn id="25" idx="0"/>
          </p:cNvCxnSpPr>
          <p:nvPr/>
        </p:nvCxnSpPr>
        <p:spPr>
          <a:xfrm rot="5400000" flipH="1" flipV="1">
            <a:off x="2514600" y="3390899"/>
            <a:ext cx="12700" cy="2057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stCxn id="25" idx="2"/>
          </p:cNvCxnSpPr>
          <p:nvPr/>
        </p:nvCxnSpPr>
        <p:spPr>
          <a:xfrm rot="5400000" flipH="1" flipV="1">
            <a:off x="3973829" y="4354829"/>
            <a:ext cx="243841" cy="1104900"/>
          </a:xfrm>
          <a:prstGeom prst="bentConnector4">
            <a:avLst>
              <a:gd name="adj1" fmla="val -93750"/>
              <a:gd name="adj2" fmla="val 793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endCxn id="11" idx="0"/>
          </p:cNvCxnSpPr>
          <p:nvPr/>
        </p:nvCxnSpPr>
        <p:spPr>
          <a:xfrm>
            <a:off x="5314950" y="4288153"/>
            <a:ext cx="139065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blipFill>
                <a:blip r:embed="rId4"/>
                <a:stretch>
                  <a:fillRect l="-16216" r="-1351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/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blipFill>
                <a:blip r:embed="rId5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blipFill>
                <a:blip r:embed="rId6"/>
                <a:stretch>
                  <a:fillRect l="-30000" r="-2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14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5" grpId="0" animBg="1"/>
      <p:bldP spid="41" grpId="0"/>
      <p:bldP spid="4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vs. Stochastic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81200"/>
            <a:ext cx="3632200" cy="2553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59AF8-42A2-0A4F-9486-0A071881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69257"/>
            <a:ext cx="3733800" cy="2426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39463B-6E4F-4543-818C-FDF862D47EBE}"/>
              </a:ext>
            </a:extLst>
          </p:cNvPr>
          <p:cNvSpPr txBox="1"/>
          <p:nvPr/>
        </p:nvSpPr>
        <p:spPr>
          <a:xfrm>
            <a:off x="1066800" y="1197114"/>
            <a:ext cx="2860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Deterministic </a:t>
            </a:r>
          </a:p>
          <a:p>
            <a:pPr algn="ctr"/>
            <a:r>
              <a:rPr lang="en-US" sz="2000" b="1" dirty="0"/>
              <a:t>(Differential Equation)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C4653-E492-7A47-AC96-4418A12D4237}"/>
              </a:ext>
            </a:extLst>
          </p:cNvPr>
          <p:cNvSpPr txBox="1"/>
          <p:nvPr/>
        </p:nvSpPr>
        <p:spPr>
          <a:xfrm>
            <a:off x="5792115" y="1524000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Stochastic</a:t>
            </a:r>
          </a:p>
        </p:txBody>
      </p:sp>
    </p:spTree>
    <p:extLst>
      <p:ext uri="{BB962C8B-B14F-4D97-AF65-F5344CB8AC3E}">
        <p14:creationId xmlns:p14="http://schemas.microsoft.com/office/powerpoint/2010/main" val="1421765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the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58477"/>
            <a:ext cx="3632200" cy="25532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5F415-3A1B-D24D-A1EC-C0423571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05200"/>
            <a:ext cx="3657600" cy="2449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A39A3-52B6-F046-BC40-334FF304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3505200"/>
            <a:ext cx="3657600" cy="2385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E02DE-47C2-064D-A6D6-240EABBF0DC1}"/>
              </a:ext>
            </a:extLst>
          </p:cNvPr>
          <p:cNvSpPr txBox="1"/>
          <p:nvPr/>
        </p:nvSpPr>
        <p:spPr>
          <a:xfrm>
            <a:off x="2046813" y="95847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C6FBFA-3BD2-5D40-BEF6-D9DD4727F672}"/>
              </a:ext>
            </a:extLst>
          </p:cNvPr>
          <p:cNvSpPr txBox="1"/>
          <p:nvPr/>
        </p:nvSpPr>
        <p:spPr>
          <a:xfrm>
            <a:off x="228600" y="33270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A31F5-72E4-2847-9DDB-3398264AE3C6}"/>
              </a:ext>
            </a:extLst>
          </p:cNvPr>
          <p:cNvSpPr txBox="1"/>
          <p:nvPr/>
        </p:nvSpPr>
        <p:spPr>
          <a:xfrm>
            <a:off x="4343400" y="3440668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34841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469900" y="1143001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States?</a:t>
            </a:r>
          </a:p>
          <a:p>
            <a:pPr lvl="1"/>
            <a:r>
              <a:rPr lang="en-US" sz="2400" dirty="0"/>
              <a:t>Molecules of </a:t>
            </a:r>
            <a:r>
              <a:rPr lang="en-US" sz="2400" i="1" dirty="0"/>
              <a:t>A</a:t>
            </a:r>
          </a:p>
          <a:p>
            <a:pPr lvl="1"/>
            <a:r>
              <a:rPr lang="en-US" sz="2400" i="1" dirty="0"/>
              <a:t>N</a:t>
            </a:r>
            <a:r>
              <a:rPr lang="en-US" sz="2400" dirty="0"/>
              <a:t> is the sum of the molecules of </a:t>
            </a:r>
            <a:r>
              <a:rPr lang="en-US" sz="2400" i="1" dirty="0"/>
              <a:t>A, B</a:t>
            </a:r>
          </a:p>
          <a:p>
            <a:r>
              <a:rPr lang="en-US" sz="2800" dirty="0"/>
              <a:t>State Diagram?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blipFill>
                <a:blip r:embed="rId3"/>
                <a:stretch>
                  <a:fillRect l="-6250" r="-44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5956300" y="4703446"/>
            <a:ext cx="84582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1018540" y="4703446"/>
            <a:ext cx="105156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32100" y="4703446"/>
            <a:ext cx="914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23840" y="4741545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cxnSpLocks/>
            <a:stCxn id="12" idx="0"/>
            <a:endCxn id="25" idx="0"/>
          </p:cNvCxnSpPr>
          <p:nvPr/>
        </p:nvCxnSpPr>
        <p:spPr>
          <a:xfrm rot="5400000" flipH="1" flipV="1">
            <a:off x="2416810" y="3830956"/>
            <a:ext cx="12700" cy="174498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 flipH="1" flipV="1">
            <a:off x="3815080" y="4543426"/>
            <a:ext cx="243840" cy="1295400"/>
          </a:xfrm>
          <a:prstGeom prst="bentConnector4">
            <a:avLst>
              <a:gd name="adj1" fmla="val -104167"/>
              <a:gd name="adj2" fmla="val 813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251450" y="4572000"/>
            <a:ext cx="112776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blipFill>
                <a:blip r:embed="rId4"/>
                <a:stretch>
                  <a:fillRect l="-8000" r="-2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blipFill>
                <a:blip r:embed="rId5"/>
                <a:stretch>
                  <a:fillRect l="-8889" r="-22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15ABA40-63D8-1741-BFF4-93BF741421B8}"/>
              </a:ext>
            </a:extLst>
          </p:cNvPr>
          <p:cNvSpPr/>
          <p:nvPr/>
        </p:nvSpPr>
        <p:spPr>
          <a:xfrm>
            <a:off x="7632700" y="4724400"/>
            <a:ext cx="990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6C13906-9DD5-D24D-A08B-BF1AC14B07F1}"/>
              </a:ext>
            </a:extLst>
          </p:cNvPr>
          <p:cNvCxnSpPr>
            <a:stCxn id="11" idx="2"/>
            <a:endCxn id="21" idx="2"/>
          </p:cNvCxnSpPr>
          <p:nvPr/>
        </p:nvCxnSpPr>
        <p:spPr>
          <a:xfrm rot="16200000" flipH="1">
            <a:off x="7243128" y="4449128"/>
            <a:ext cx="20954" cy="1748790"/>
          </a:xfrm>
          <a:prstGeom prst="bentConnector3">
            <a:avLst>
              <a:gd name="adj1" fmla="val 119096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/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blipFill>
                <a:blip r:embed="rId6"/>
                <a:stretch>
                  <a:fillRect l="-1562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306E344-7624-494C-8E17-F6DDE6926C6B}"/>
              </a:ext>
            </a:extLst>
          </p:cNvPr>
          <p:cNvCxnSpPr>
            <a:stCxn id="21" idx="0"/>
            <a:endCxn id="11" idx="3"/>
          </p:cNvCxnSpPr>
          <p:nvPr/>
        </p:nvCxnSpPr>
        <p:spPr>
          <a:xfrm rot="16200000" flipH="1" flipV="1">
            <a:off x="7323137" y="4203383"/>
            <a:ext cx="283846" cy="1325880"/>
          </a:xfrm>
          <a:prstGeom prst="bentConnector4">
            <a:avLst>
              <a:gd name="adj1" fmla="val -80537"/>
              <a:gd name="adj2" fmla="val 686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/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blipFill>
                <a:blip r:embed="rId7"/>
                <a:stretch>
                  <a:fillRect l="-769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4FE8601-15E7-694F-9AE4-3E3F7C37E608}"/>
              </a:ext>
            </a:extLst>
          </p:cNvPr>
          <p:cNvCxnSpPr>
            <a:stCxn id="25" idx="1"/>
            <a:endCxn id="12" idx="2"/>
          </p:cNvCxnSpPr>
          <p:nvPr/>
        </p:nvCxnSpPr>
        <p:spPr>
          <a:xfrm rot="10800000" flipV="1">
            <a:off x="1544320" y="5008246"/>
            <a:ext cx="1287780" cy="304800"/>
          </a:xfrm>
          <a:prstGeom prst="bentConnector4">
            <a:avLst>
              <a:gd name="adj1" fmla="val 29586"/>
              <a:gd name="adj2" fmla="val 175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/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blipFill>
                <a:blip r:embed="rId8"/>
                <a:stretch>
                  <a:fillRect l="-147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65E106E-20CF-9C45-ABD4-53721759A8C0}"/>
              </a:ext>
            </a:extLst>
          </p:cNvPr>
          <p:cNvCxnSpPr>
            <a:endCxn id="25" idx="3"/>
          </p:cNvCxnSpPr>
          <p:nvPr/>
        </p:nvCxnSpPr>
        <p:spPr>
          <a:xfrm rot="10800000" flipV="1">
            <a:off x="3746500" y="4267200"/>
            <a:ext cx="914400" cy="7410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07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1" grpId="0" animBg="1"/>
      <p:bldP spid="12" grpId="0" animBg="1"/>
      <p:bldP spid="25" grpId="0" animBg="1"/>
      <p:bldP spid="41" grpId="0"/>
      <p:bldP spid="44" grpId="0"/>
      <p:bldP spid="21" grpId="0" animBg="1"/>
      <p:bldP spid="31" grpId="0"/>
      <p:bldP spid="32" grpId="0"/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78644-F75D-AF42-8DC8-16919DDB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6A0D7-3F15-9947-8414-470044D4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ODE (deterministic) models</a:t>
            </a:r>
          </a:p>
          <a:p>
            <a:pPr lvl="1"/>
            <a:r>
              <a:rPr lang="en-US" dirty="0"/>
              <a:t>From reactions to differential equations</a:t>
            </a:r>
          </a:p>
          <a:p>
            <a:pPr lvl="1"/>
            <a:r>
              <a:rPr lang="en-US" dirty="0"/>
              <a:t>Solving linear ODEs</a:t>
            </a:r>
          </a:p>
          <a:p>
            <a:pPr lvl="1"/>
            <a:r>
              <a:rPr lang="en-US" dirty="0"/>
              <a:t>Calculating fixed points</a:t>
            </a:r>
          </a:p>
          <a:p>
            <a:pPr lvl="1"/>
            <a:r>
              <a:rPr lang="en-US" dirty="0"/>
              <a:t>Types of fixed points</a:t>
            </a:r>
          </a:p>
          <a:p>
            <a:pPr lvl="1"/>
            <a:r>
              <a:rPr lang="en-US" dirty="0"/>
              <a:t>Phase portraits</a:t>
            </a:r>
          </a:p>
          <a:p>
            <a:r>
              <a:rPr lang="en-US" dirty="0"/>
              <a:t>Stochastic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4C77F-3B7E-3145-A140-DC649FF2A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664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2270-4D79-7047-8BF1-83AB2027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Glycolytic Oscillations in Yeast*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E9F8B-E6DC-AE4A-BCF0-F20DC25E9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8A94D72-698E-3146-9F72-966DB86B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54" y="1398917"/>
            <a:ext cx="2764590" cy="492568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F58B0D5-3737-1F46-827F-4E560690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77" y="2053086"/>
            <a:ext cx="4641114" cy="2078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6B32CE-4189-2245-AAEA-11305B82ADDC}"/>
              </a:ext>
            </a:extLst>
          </p:cNvPr>
          <p:cNvSpPr txBox="1"/>
          <p:nvPr/>
        </p:nvSpPr>
        <p:spPr>
          <a:xfrm>
            <a:off x="3976777" y="4465462"/>
            <a:ext cx="34483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develop this model?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reactions?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kinetics?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parameter values?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evaluate?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interpret?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EE607-1A46-514C-8B48-D3EC08B13DAC}"/>
              </a:ext>
            </a:extLst>
          </p:cNvPr>
          <p:cNvSpPr txBox="1"/>
          <p:nvPr/>
        </p:nvSpPr>
        <p:spPr>
          <a:xfrm>
            <a:off x="1922492" y="6260068"/>
            <a:ext cx="2391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*Wolf, J. of </a:t>
            </a:r>
            <a:r>
              <a:rPr lang="en-US" sz="1400" dirty="0" err="1"/>
              <a:t>Biochem</a:t>
            </a:r>
            <a:r>
              <a:rPr lang="en-US" sz="1400" dirty="0"/>
              <a:t>., 2000.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B6254-B16D-CE40-8D02-C0BEE16E39D7}"/>
              </a:ext>
            </a:extLst>
          </p:cNvPr>
          <p:cNvSpPr txBox="1"/>
          <p:nvPr/>
        </p:nvSpPr>
        <p:spPr>
          <a:xfrm>
            <a:off x="655608" y="966162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Reaction Network: Interactions between a collection of chemical species.</a:t>
            </a:r>
          </a:p>
        </p:txBody>
      </p:sp>
    </p:spTree>
    <p:extLst>
      <p:ext uri="{BB962C8B-B14F-4D97-AF65-F5344CB8AC3E}">
        <p14:creationId xmlns:p14="http://schemas.microsoft.com/office/powerpoint/2010/main" val="57091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Systems*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32866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 system in which a function describes the time dependence of a point in a geometrical space.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Examples include the mathematical models that describe: (a) the swinging of a clock pendulum, (b) the flow of water in a pipe, and (c) the number of fish each springtime in a lake.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20000" y="6248400"/>
            <a:ext cx="3048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1182A-2ECA-8647-8BAB-6791BB85DFC3}"/>
              </a:ext>
            </a:extLst>
          </p:cNvPr>
          <p:cNvSpPr txBox="1"/>
          <p:nvPr/>
        </p:nvSpPr>
        <p:spPr>
          <a:xfrm>
            <a:off x="1447800" y="61722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*Wikipedia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2C529D-EA27-CD46-AE71-F58ED1C3B395}"/>
              </a:ext>
            </a:extLst>
          </p:cNvPr>
          <p:cNvSpPr txBox="1"/>
          <p:nvPr/>
        </p:nvSpPr>
        <p:spPr>
          <a:xfrm>
            <a:off x="457199" y="4980475"/>
            <a:ext cx="8048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Reaction networks are dynamical systems.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3472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Reactions to Dynamical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45720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Reaction Network</a:t>
                </a:r>
              </a:p>
              <a:p>
                <a:pPr marL="457200" lvl="1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:r>
                  <a:rPr lang="en-US" sz="2800" b="1" dirty="0"/>
                  <a:t>Mass action kinetics</a:t>
                </a:r>
                <a:endParaRPr lang="en-US" sz="2800" dirty="0"/>
              </a:p>
              <a:p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b="1" dirty="0"/>
              </a:p>
              <a:p>
                <a:pPr marL="0" indent="0">
                  <a:buNone/>
                </a:pPr>
                <a:r>
                  <a:rPr lang="en-US" sz="2800" b="1" dirty="0"/>
                  <a:t>Conservation Law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b="0" i="1" dirty="0"/>
              </a:p>
              <a:p>
                <a:pPr marL="457200" lvl="1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4572001"/>
              </a:xfrm>
              <a:blipFill>
                <a:blip r:embed="rId3"/>
                <a:stretch>
                  <a:fillRect l="-1698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92F210-3874-8744-B604-FB49B6A1AF6C}"/>
              </a:ext>
            </a:extLst>
          </p:cNvPr>
          <p:cNvGrpSpPr/>
          <p:nvPr/>
        </p:nvGrpSpPr>
        <p:grpSpPr>
          <a:xfrm>
            <a:off x="924691" y="1400525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4A41545-A387-984F-839C-FC8DFCE4E53D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4A41545-A387-984F-839C-FC8DFCE4E5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D0E254-3A44-9041-9EE4-4166CD932399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D0E254-3A44-9041-9EE4-4166CD9323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5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FF74EBE-9F7B-A64C-AEB8-C187A3B5557D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16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8C12DD64-A80F-CB4B-A3D3-21217E6683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78E76C5-C41C-8D4A-809C-A6692365A976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78E76C5-C41C-8D4A-809C-A6692365A9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0259E0B-BB82-B944-BD54-D280A426A8A0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0259E0B-BB82-B944-BD54-D280A426A8A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D3D314-2060-3B4A-BE85-E3E008F4017E}"/>
                  </a:ext>
                </a:extLst>
              </p:cNvPr>
              <p:cNvSpPr txBox="1"/>
              <p:nvPr/>
            </p:nvSpPr>
            <p:spPr>
              <a:xfrm>
                <a:off x="4623756" y="1371663"/>
                <a:ext cx="3736664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D3D314-2060-3B4A-BE85-E3E008F40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756" y="1371663"/>
                <a:ext cx="3736664" cy="299249"/>
              </a:xfrm>
              <a:prstGeom prst="rect">
                <a:avLst/>
              </a:prstGeom>
              <a:blipFill>
                <a:blip r:embed="rId9"/>
                <a:stretch>
                  <a:fillRect l="-33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0DB2DE9F-062D-D04C-B7DD-379C47D823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756" y="1724385"/>
            <a:ext cx="3278737" cy="31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79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ADCD5-EA9D-4342-BCB9-94C54CE27DD1}"/>
              </a:ext>
            </a:extLst>
          </p:cNvPr>
          <p:cNvGrpSpPr/>
          <p:nvPr/>
        </p:nvGrpSpPr>
        <p:grpSpPr>
          <a:xfrm>
            <a:off x="457200" y="742518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4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8F1479-E468-284E-80B6-43F31436EC0E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27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965D87DB-5A3C-CF43-9D05-B6677706D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3B420D1F-AAC3-974F-A38D-A69F0543A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728" y="1620869"/>
            <a:ext cx="3278737" cy="31285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30A125-19BD-A141-BB0E-62D5FC633991}"/>
                  </a:ext>
                </a:extLst>
              </p:cNvPr>
              <p:cNvSpPr txBox="1"/>
              <p:nvPr/>
            </p:nvSpPr>
            <p:spPr>
              <a:xfrm>
                <a:off x="3666226" y="2390277"/>
                <a:ext cx="5305245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Observations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”Autonomous systems” – dynamics depend are </a:t>
                </a:r>
                <a:r>
                  <a:rPr lang="en-US" i="1" dirty="0"/>
                  <a:t>not</a:t>
                </a:r>
                <a:r>
                  <a:rPr lang="en-US" dirty="0"/>
                  <a:t> a explicit function of time.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Although there are two chemical species, this is a 1-dimensional system.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steady state values are particularly interesting in reaction networks.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Suffices to consider the steady state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system is linear.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30A125-19BD-A141-BB0E-62D5FC633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226" y="2390277"/>
                <a:ext cx="5305245" cy="2585323"/>
              </a:xfrm>
              <a:prstGeom prst="rect">
                <a:avLst/>
              </a:prstGeom>
              <a:blipFill>
                <a:blip r:embed="rId9"/>
                <a:stretch>
                  <a:fillRect l="-955" t="-980" r="-1671" b="-2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/>
              <p:nvPr/>
            </p:nvSpPr>
            <p:spPr>
              <a:xfrm>
                <a:off x="1794300" y="863138"/>
                <a:ext cx="3518188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00" y="863138"/>
                <a:ext cx="3518188" cy="618246"/>
              </a:xfrm>
              <a:prstGeom prst="rect">
                <a:avLst/>
              </a:prstGeom>
              <a:blipFill>
                <a:blip r:embed="rId10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95B09D7-DB82-874A-8BB8-7E26244CCB7D}"/>
              </a:ext>
            </a:extLst>
          </p:cNvPr>
          <p:cNvCxnSpPr>
            <a:cxnSpLocks/>
          </p:cNvCxnSpPr>
          <p:nvPr/>
        </p:nvCxnSpPr>
        <p:spPr>
          <a:xfrm flipH="1">
            <a:off x="813881" y="3118449"/>
            <a:ext cx="2662566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/>
              <p:nvPr/>
            </p:nvSpPr>
            <p:spPr>
              <a:xfrm>
                <a:off x="1064334" y="3405940"/>
                <a:ext cx="2349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Steady state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334" y="3405940"/>
                <a:ext cx="2349874" cy="338554"/>
              </a:xfrm>
              <a:prstGeom prst="rect">
                <a:avLst/>
              </a:prstGeom>
              <a:blipFill>
                <a:blip r:embed="rId11"/>
                <a:stretch>
                  <a:fillRect l="-1622" t="-7407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F76E17-3D35-AA42-895E-43C298320B14}"/>
              </a:ext>
            </a:extLst>
          </p:cNvPr>
          <p:cNvCxnSpPr>
            <a:cxnSpLocks/>
          </p:cNvCxnSpPr>
          <p:nvPr/>
        </p:nvCxnSpPr>
        <p:spPr>
          <a:xfrm flipH="1" flipV="1">
            <a:off x="1708033" y="3185152"/>
            <a:ext cx="437131" cy="302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672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Time Series to Phase Portrait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76EF755D-3778-6E46-8798-110A7486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64" y="1539548"/>
            <a:ext cx="3746602" cy="272648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ADCD5-EA9D-4342-BCB9-94C54CE27DD1}"/>
              </a:ext>
            </a:extLst>
          </p:cNvPr>
          <p:cNvGrpSpPr/>
          <p:nvPr/>
        </p:nvGrpSpPr>
        <p:grpSpPr>
          <a:xfrm>
            <a:off x="457200" y="647632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8F1479-E468-284E-80B6-43F31436EC0E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27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965D87DB-5A3C-CF43-9D05-B6677706D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3B420D1F-AAC3-974F-A38D-A69F0543A6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34" y="1405211"/>
            <a:ext cx="3278737" cy="31285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30A125-19BD-A141-BB0E-62D5FC633991}"/>
              </a:ext>
            </a:extLst>
          </p:cNvPr>
          <p:cNvSpPr txBox="1"/>
          <p:nvPr/>
        </p:nvSpPr>
        <p:spPr>
          <a:xfrm>
            <a:off x="506134" y="4578873"/>
            <a:ext cx="82189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Phase Portraits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1-dimensional system: Plot derivative of state variable against its value.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Possible because system is autonomous.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Fixed point </a:t>
            </a:r>
            <a:r>
              <a:rPr lang="en-US" dirty="0"/>
              <a:t>occurs when plot intersects y =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 point is stable (</a:t>
            </a:r>
            <a:r>
              <a:rPr lang="en-US" b="1" dirty="0"/>
              <a:t>steady state</a:t>
            </a:r>
            <a:r>
              <a:rPr lang="en-US" dirty="0"/>
              <a:t>) if movement away results in going back.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/>
              <p:nvPr/>
            </p:nvSpPr>
            <p:spPr>
              <a:xfrm>
                <a:off x="1794300" y="768252"/>
                <a:ext cx="3518188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00" y="768252"/>
                <a:ext cx="3518188" cy="618246"/>
              </a:xfrm>
              <a:prstGeom prst="rect">
                <a:avLst/>
              </a:prstGeom>
              <a:blipFill>
                <a:blip r:embed="rId10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9CBA04-EE33-F444-AEF2-E5F8A62BBD4E}"/>
              </a:ext>
            </a:extLst>
          </p:cNvPr>
          <p:cNvCxnSpPr>
            <a:cxnSpLocks/>
          </p:cNvCxnSpPr>
          <p:nvPr/>
        </p:nvCxnSpPr>
        <p:spPr>
          <a:xfrm>
            <a:off x="6764565" y="2631059"/>
            <a:ext cx="0" cy="128234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95B09D7-DB82-874A-8BB8-7E26244CCB7D}"/>
              </a:ext>
            </a:extLst>
          </p:cNvPr>
          <p:cNvCxnSpPr>
            <a:cxnSpLocks/>
          </p:cNvCxnSpPr>
          <p:nvPr/>
        </p:nvCxnSpPr>
        <p:spPr>
          <a:xfrm flipH="1">
            <a:off x="1012287" y="2902791"/>
            <a:ext cx="2662566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/>
              <p:nvPr/>
            </p:nvSpPr>
            <p:spPr>
              <a:xfrm>
                <a:off x="1262740" y="3190282"/>
                <a:ext cx="2349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Steady state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740" y="3190282"/>
                <a:ext cx="2349874" cy="338554"/>
              </a:xfrm>
              <a:prstGeom prst="rect">
                <a:avLst/>
              </a:prstGeom>
              <a:blipFill>
                <a:blip r:embed="rId11"/>
                <a:stretch>
                  <a:fillRect l="-1613" t="-7407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F76E17-3D35-AA42-895E-43C298320B14}"/>
              </a:ext>
            </a:extLst>
          </p:cNvPr>
          <p:cNvCxnSpPr>
            <a:cxnSpLocks/>
          </p:cNvCxnSpPr>
          <p:nvPr/>
        </p:nvCxnSpPr>
        <p:spPr>
          <a:xfrm flipH="1" flipV="1">
            <a:off x="1906439" y="2969494"/>
            <a:ext cx="437131" cy="302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C11F42-9C0B-034F-B868-EB4731E3D181}"/>
              </a:ext>
            </a:extLst>
          </p:cNvPr>
          <p:cNvCxnSpPr/>
          <p:nvPr/>
        </p:nvCxnSpPr>
        <p:spPr>
          <a:xfrm>
            <a:off x="6211019" y="3830126"/>
            <a:ext cx="457200" cy="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5B74AF-2B86-EF40-8DF0-E67CF10736D3}"/>
              </a:ext>
            </a:extLst>
          </p:cNvPr>
          <p:cNvCxnSpPr>
            <a:cxnSpLocks/>
          </p:cNvCxnSpPr>
          <p:nvPr/>
        </p:nvCxnSpPr>
        <p:spPr>
          <a:xfrm flipH="1">
            <a:off x="6840749" y="3831838"/>
            <a:ext cx="457199" cy="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8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781"/>
            <a:ext cx="8229600" cy="838200"/>
          </a:xfrm>
        </p:spPr>
        <p:txBody>
          <a:bodyPr/>
          <a:lstStyle/>
          <a:p>
            <a:r>
              <a:rPr lang="en-US" dirty="0"/>
              <a:t>Calculating Fixed Points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97321"/>
                <a:ext cx="8229600" cy="9795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Fixed point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97321"/>
                <a:ext cx="8229600" cy="979539"/>
              </a:xfrm>
              <a:blipFill>
                <a:blip r:embed="rId2"/>
                <a:stretch>
                  <a:fillRect l="-1852" t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/>
              <p:nvPr/>
            </p:nvSpPr>
            <p:spPr>
              <a:xfrm>
                <a:off x="3505200" y="1544130"/>
                <a:ext cx="1790747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/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544130"/>
                <a:ext cx="1790747" cy="725070"/>
              </a:xfrm>
              <a:prstGeom prst="rect">
                <a:avLst/>
              </a:prstGeom>
              <a:blipFill>
                <a:blip r:embed="rId3"/>
                <a:stretch>
                  <a:fillRect l="-15493" t="-118966" b="-18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/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E9F818-1D5A-E34E-82C7-794F499B01F9}"/>
                  </a:ext>
                </a:extLst>
              </p:cNvPr>
              <p:cNvSpPr txBox="1"/>
              <p:nvPr/>
            </p:nvSpPr>
            <p:spPr>
              <a:xfrm>
                <a:off x="662838" y="4588547"/>
                <a:ext cx="2078967" cy="597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=0.44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E9F818-1D5A-E34E-82C7-794F499B0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38" y="4588547"/>
                <a:ext cx="2078967" cy="597664"/>
              </a:xfrm>
              <a:prstGeom prst="rect">
                <a:avLst/>
              </a:prstGeom>
              <a:blipFill>
                <a:blip r:embed="rId5"/>
                <a:stretch>
                  <a:fillRect l="-1818" t="-4167" r="-121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7A0938-19B6-D64D-8BF1-37A18C772732}"/>
                  </a:ext>
                </a:extLst>
              </p:cNvPr>
              <p:cNvSpPr txBox="1"/>
              <p:nvPr/>
            </p:nvSpPr>
            <p:spPr>
              <a:xfrm>
                <a:off x="634224" y="3892114"/>
                <a:ext cx="175464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7A0938-19B6-D64D-8BF1-37A18C772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24" y="3892114"/>
                <a:ext cx="1754648" cy="520399"/>
              </a:xfrm>
              <a:prstGeom prst="rect">
                <a:avLst/>
              </a:prstGeom>
              <a:blipFill>
                <a:blip r:embed="rId6"/>
                <a:stretch>
                  <a:fillRect l="-1429" t="-4762" r="-2143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/>
              <p:nvPr/>
            </p:nvSpPr>
            <p:spPr>
              <a:xfrm>
                <a:off x="358179" y="2902346"/>
                <a:ext cx="4324718" cy="864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79" y="2902346"/>
                <a:ext cx="4324718" cy="864532"/>
              </a:xfrm>
              <a:prstGeom prst="rect">
                <a:avLst/>
              </a:prstGeom>
              <a:blipFill>
                <a:blip r:embed="rId7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746F7B6-6003-9F4E-BC8C-70AF4E5844D9}"/>
              </a:ext>
            </a:extLst>
          </p:cNvPr>
          <p:cNvGrpSpPr/>
          <p:nvPr/>
        </p:nvGrpSpPr>
        <p:grpSpPr>
          <a:xfrm>
            <a:off x="5228351" y="3027582"/>
            <a:ext cx="3281425" cy="2913158"/>
            <a:chOff x="4891264" y="1539548"/>
            <a:chExt cx="3746602" cy="2726487"/>
          </a:xfrm>
        </p:grpSpPr>
        <p:pic>
          <p:nvPicPr>
            <p:cNvPr id="23" name="Picture 22" descr="Chart, line chart&#10;&#10;Description automatically generated">
              <a:extLst>
                <a:ext uri="{FF2B5EF4-FFF2-40B4-BE49-F238E27FC236}">
                  <a16:creationId xmlns:a16="http://schemas.microsoft.com/office/drawing/2014/main" id="{44541606-F291-D248-9F34-1E6B665DC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91264" y="1539548"/>
              <a:ext cx="3746602" cy="2726487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56CF564-4E39-AC49-82E9-2B29C422C15C}"/>
                </a:ext>
              </a:extLst>
            </p:cNvPr>
            <p:cNvCxnSpPr>
              <a:cxnSpLocks/>
            </p:cNvCxnSpPr>
            <p:nvPr/>
          </p:nvCxnSpPr>
          <p:spPr>
            <a:xfrm>
              <a:off x="6764565" y="2631059"/>
              <a:ext cx="0" cy="1282349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0255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30A5-18CA-504D-BA18-76C7EEDF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Pathway is a Linear System</a:t>
            </a:r>
            <a:br>
              <a:rPr lang="en-US" dirty="0"/>
            </a:br>
            <a:r>
              <a:rPr lang="en-US" dirty="0"/>
              <a:t>(With Mass Action Kinetics)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5D4D73-5DA0-8D4B-9FE6-7B3C924F26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6924" y="2522723"/>
                <a:ext cx="1699404" cy="5952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5D4D73-5DA0-8D4B-9FE6-7B3C924F26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6924" y="2522723"/>
                <a:ext cx="1699404" cy="595225"/>
              </a:xfr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82CC-1AEE-DE4A-92ED-7FB769C451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4A4E9-ECE2-8242-A0BA-67DB7D75CA5A}"/>
                  </a:ext>
                </a:extLst>
              </p:cNvPr>
              <p:cNvSpPr txBox="1"/>
              <p:nvPr/>
            </p:nvSpPr>
            <p:spPr>
              <a:xfrm>
                <a:off x="1768414" y="2354529"/>
                <a:ext cx="12091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4A4E9-ECE2-8242-A0BA-67DB7D75C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414" y="2354529"/>
                <a:ext cx="120914" cy="276999"/>
              </a:xfrm>
              <a:prstGeom prst="rect">
                <a:avLst/>
              </a:prstGeom>
              <a:blipFill>
                <a:blip r:embed="rId4"/>
                <a:stretch>
                  <a:fillRect l="-70000" r="-120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0DAD800-5B29-364F-8983-62363E298A37}"/>
              </a:ext>
            </a:extLst>
          </p:cNvPr>
          <p:cNvGrpSpPr/>
          <p:nvPr/>
        </p:nvGrpSpPr>
        <p:grpSpPr>
          <a:xfrm>
            <a:off x="678613" y="4123926"/>
            <a:ext cx="2332013" cy="699221"/>
            <a:chOff x="1187568" y="3205661"/>
            <a:chExt cx="2332013" cy="69922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FFAEE04F-6BC7-E04D-8CA6-39E59BF2695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FFAEE04F-6BC7-E04D-8CA6-39E59BF26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  <a:blipFill>
                  <a:blip r:embed="rId5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5F464A-E587-924C-85EA-050E74971106}"/>
                    </a:ext>
                  </a:extLst>
                </p:cNvPr>
                <p:cNvSpPr txBox="1"/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5F464A-E587-924C-85EA-050E7497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70000" r="-310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C09337-B324-F04C-A3B4-7FD3AB50C566}"/>
              </a:ext>
            </a:extLst>
          </p:cNvPr>
          <p:cNvGrpSpPr/>
          <p:nvPr/>
        </p:nvGrpSpPr>
        <p:grpSpPr>
          <a:xfrm>
            <a:off x="1840450" y="3407754"/>
            <a:ext cx="91440" cy="396240"/>
            <a:chOff x="1840450" y="3030721"/>
            <a:chExt cx="91440" cy="3962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8E6BF5C-49B8-874A-99C2-B44C0D332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3AB035-D630-3B46-9CD2-61DCF33CC6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1C0DB29-49F1-0146-8BCD-28B1D5A3C1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E5E7E7-1938-4246-B430-427BC937F141}"/>
                  </a:ext>
                </a:extLst>
              </p:cNvPr>
              <p:cNvSpPr txBox="1"/>
              <p:nvPr/>
            </p:nvSpPr>
            <p:spPr>
              <a:xfrm>
                <a:off x="4269179" y="2469726"/>
                <a:ext cx="1778372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E5E7E7-1938-4246-B430-427BC937F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79" y="2469726"/>
                <a:ext cx="1778372" cy="701218"/>
              </a:xfrm>
              <a:prstGeom prst="rect">
                <a:avLst/>
              </a:prstGeom>
              <a:blipFill>
                <a:blip r:embed="rId7"/>
                <a:stretch>
                  <a:fillRect l="-3546" t="-3571" r="-70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89F467-9271-9D4C-A611-DB17A52A4D13}"/>
                  </a:ext>
                </a:extLst>
              </p:cNvPr>
              <p:cNvSpPr txBox="1"/>
              <p:nvPr/>
            </p:nvSpPr>
            <p:spPr>
              <a:xfrm>
                <a:off x="4257676" y="4122927"/>
                <a:ext cx="4107791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89F467-9271-9D4C-A611-DB17A52A4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76" y="4122927"/>
                <a:ext cx="4107791" cy="701218"/>
              </a:xfrm>
              <a:prstGeom prst="rect">
                <a:avLst/>
              </a:prstGeom>
              <a:blipFill>
                <a:blip r:embed="rId8"/>
                <a:stretch>
                  <a:fillRect l="-1235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5F3F9F6-320C-1341-8824-C4B7A34AD6A3}"/>
              </a:ext>
            </a:extLst>
          </p:cNvPr>
          <p:cNvSpPr txBox="1"/>
          <p:nvPr/>
        </p:nvSpPr>
        <p:spPr>
          <a:xfrm>
            <a:off x="816634" y="1846052"/>
            <a:ext cx="2350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50E4A3-2A7C-7B4E-B5A9-93EA3388CBA4}"/>
              </a:ext>
            </a:extLst>
          </p:cNvPr>
          <p:cNvSpPr txBox="1"/>
          <p:nvPr/>
        </p:nvSpPr>
        <p:spPr>
          <a:xfrm>
            <a:off x="4111030" y="1840527"/>
            <a:ext cx="2832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Differential Equations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F58E7F-5CD3-8B4C-BE63-560D70B154A2}"/>
              </a:ext>
            </a:extLst>
          </p:cNvPr>
          <p:cNvGrpSpPr/>
          <p:nvPr/>
        </p:nvGrpSpPr>
        <p:grpSpPr>
          <a:xfrm>
            <a:off x="4572000" y="3407754"/>
            <a:ext cx="91440" cy="396240"/>
            <a:chOff x="1840450" y="3030721"/>
            <a:chExt cx="91440" cy="3962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9F36B9-158A-9B4F-9C9D-250AA6F32A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1297FA9-3144-D94F-84C6-1F94DB94E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0226ED0-6337-4843-9DC0-A5C007F2D1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157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153432</TotalTime>
  <Words>1697</Words>
  <Application>Microsoft Macintosh PowerPoint</Application>
  <PresentationFormat>On-screen Show (4:3)</PresentationFormat>
  <Paragraphs>293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Cambria Math</vt:lpstr>
      <vt:lpstr>Courier New</vt:lpstr>
      <vt:lpstr>Office Theme</vt:lpstr>
      <vt:lpstr>BIOE 498 / BIOE 599: Computational Systems Biology for Medical Applications   Lecture 2: Reaction Networks as  Dynamical Systems  </vt:lpstr>
      <vt:lpstr>G.P.E. Box (Famous Statistician)</vt:lpstr>
      <vt:lpstr>Glycolytic Oscillations in Yeast*</vt:lpstr>
      <vt:lpstr>Dynamical Systems*</vt:lpstr>
      <vt:lpstr>From Reactions to Dynamical System</vt:lpstr>
      <vt:lpstr>Observations</vt:lpstr>
      <vt:lpstr>From Time Series to Phase Portrait</vt:lpstr>
      <vt:lpstr>Calculating Fixed Points</vt:lpstr>
      <vt:lpstr>Linear Pathway is a Linear System (With Mass Action Kinetics)</vt:lpstr>
      <vt:lpstr>Linear Differential Equations</vt:lpstr>
      <vt:lpstr>Solving Linear Systems</vt:lpstr>
      <vt:lpstr>Fixed Points for 2d Linear Systems</vt:lpstr>
      <vt:lpstr>Beyond Linear Models</vt:lpstr>
      <vt:lpstr>Example of Nonlinear Kinetics Yeast adaptation to glucose scarcity</vt:lpstr>
      <vt:lpstr>Modeling the lac Operon</vt:lpstr>
      <vt:lpstr>Phase Portrait For lac Operon Model</vt:lpstr>
      <vt:lpstr>Effect of Parameter Changes Fixed Point Moves!</vt:lpstr>
      <vt:lpstr>PowerPoint Presentation</vt:lpstr>
      <vt:lpstr>Stochastic Models</vt:lpstr>
      <vt:lpstr>Markov Model Core Concepts</vt:lpstr>
      <vt:lpstr>Markov Model Example: </vt:lpstr>
      <vt:lpstr>Deterministic vs. Stochastic Model</vt:lpstr>
      <vt:lpstr>Effect of the Number of Molecules</vt:lpstr>
      <vt:lpstr>Markov Model Example: </vt:lpstr>
      <vt:lpstr>Key Concepts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2417</cp:revision>
  <dcterms:created xsi:type="dcterms:W3CDTF">2008-11-04T22:35:39Z</dcterms:created>
  <dcterms:modified xsi:type="dcterms:W3CDTF">2020-12-30T02:46:07Z</dcterms:modified>
</cp:coreProperties>
</file>